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274" r:id="rId3"/>
    <p:sldId id="276" r:id="rId4"/>
    <p:sldId id="408" r:id="rId5"/>
    <p:sldId id="474" r:id="rId6"/>
    <p:sldId id="473" r:id="rId7"/>
    <p:sldId id="476" r:id="rId8"/>
    <p:sldId id="475" r:id="rId9"/>
    <p:sldId id="455" r:id="rId10"/>
    <p:sldId id="456" r:id="rId11"/>
    <p:sldId id="457" r:id="rId12"/>
    <p:sldId id="458" r:id="rId13"/>
    <p:sldId id="459" r:id="rId14"/>
    <p:sldId id="482" r:id="rId15"/>
    <p:sldId id="480" r:id="rId16"/>
    <p:sldId id="481" r:id="rId17"/>
    <p:sldId id="461" r:id="rId18"/>
    <p:sldId id="462" r:id="rId19"/>
    <p:sldId id="477" r:id="rId20"/>
    <p:sldId id="478" r:id="rId21"/>
    <p:sldId id="463" r:id="rId22"/>
    <p:sldId id="464" r:id="rId23"/>
    <p:sldId id="465" r:id="rId24"/>
    <p:sldId id="466" r:id="rId25"/>
    <p:sldId id="479" r:id="rId26"/>
    <p:sldId id="468" r:id="rId27"/>
    <p:sldId id="469" r:id="rId28"/>
    <p:sldId id="401" r:id="rId29"/>
    <p:sldId id="451" r:id="rId30"/>
    <p:sldId id="405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48D4357-E11A-4DE5-81E4-49C6B73B5D81}">
          <p14:sldIdLst>
            <p14:sldId id="274"/>
            <p14:sldId id="276"/>
            <p14:sldId id="408"/>
            <p14:sldId id="474"/>
          </p14:sldIdLst>
        </p14:section>
        <p14:section name="Module Overview" id="{6104381A-E3E0-4AA1-84FE-9BF7CCEC00BC}">
          <p14:sldIdLst>
            <p14:sldId id="473"/>
            <p14:sldId id="476"/>
            <p14:sldId id="475"/>
          </p14:sldIdLst>
        </p14:section>
        <p14:section name="Course Overview" id="{91B4D171-E13C-4FEE-B30A-357F27338414}">
          <p14:sldIdLst>
            <p14:sldId id="455"/>
            <p14:sldId id="456"/>
            <p14:sldId id="457"/>
            <p14:sldId id="458"/>
            <p14:sldId id="459"/>
            <p14:sldId id="482"/>
            <p14:sldId id="480"/>
            <p14:sldId id="481"/>
            <p14:sldId id="461"/>
            <p14:sldId id="462"/>
            <p14:sldId id="477"/>
            <p14:sldId id="478"/>
            <p14:sldId id="463"/>
            <p14:sldId id="464"/>
            <p14:sldId id="465"/>
            <p14:sldId id="466"/>
            <p14:sldId id="479"/>
            <p14:sldId id="468"/>
            <p14:sldId id="469"/>
          </p14:sldIdLst>
        </p14:section>
        <p14:section name="Conclusion" id="{10E03AB1-9AA8-4E86-9A64-D741901E50A2}">
          <p14:sldIdLst>
            <p14:sldId id="401"/>
            <p14:sldId id="45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94095" autoAdjust="0"/>
  </p:normalViewPr>
  <p:slideViewPr>
    <p:cSldViewPr>
      <p:cViewPr varScale="1">
        <p:scale>
          <a:sx n="109" d="100"/>
          <a:sy n="109" d="100"/>
        </p:scale>
        <p:origin x="378" y="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01717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377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035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609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96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32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295/javascript-basics-january-2016" TargetMode="External"/><Relationship Id="rId2" Type="http://schemas.openxmlformats.org/officeDocument/2006/relationships/hyperlink" Target="https://softuni.bg/trainings/1271/web-fundamentals-html-css-november-201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softuni.bg/courses/express-js-fundamentals" TargetMode="External"/><Relationship Id="rId7" Type="http://schemas.openxmlformats.org/officeDocument/2006/relationships/hyperlink" Target="https://www.facebook.com/groups/1928327167440858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hyperlink" Target="https://softuni.bg/forum/categories/107/js-web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etbrains.com/webstorm/" TargetMode="External"/><Relationship Id="rId5" Type="http://schemas.openxmlformats.org/officeDocument/2006/relationships/hyperlink" Target="https://www.visualstudio.com/" TargetMode="External"/><Relationship Id="rId4" Type="http://schemas.openxmlformats.org/officeDocument/2006/relationships/hyperlink" Target="https://www.mongodb.com/download-center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1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://www.telenor.b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305" TargetMode="Externa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9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Express.js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Course Overview</a:t>
            </a:r>
            <a:r>
              <a:rPr lang="bg-BG" dirty="0"/>
              <a:t>,</a:t>
            </a:r>
            <a:endParaRPr lang="en-US" dirty="0"/>
          </a:p>
          <a:p>
            <a:r>
              <a:rPr lang="en-US" dirty="0"/>
              <a:t>Trainers, Evaluation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4872818" y="3806198"/>
            <a:ext cx="198240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Express.js 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Development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62" y="3276600"/>
            <a:ext cx="4279949" cy="26236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7108776" y="5010242"/>
            <a:ext cx="1151113" cy="115111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829098" y="4864535"/>
            <a:ext cx="1512733" cy="1396190"/>
            <a:chOff x="8566101" y="4832250"/>
            <a:chExt cx="1743901" cy="1548590"/>
          </a:xfrm>
        </p:grpSpPr>
        <p:pic>
          <p:nvPicPr>
            <p:cNvPr id="20" name="Picture 6" descr="http://www.microsoft.com/web/media/gallery/apps-screenshots/Microsoft-App-Request-Routing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1412" y="4832250"/>
              <a:ext cx="1548590" cy="154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http://www.iconsdb.com/icons/preview/gray/database-5-xxl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66101" y="5513521"/>
              <a:ext cx="727505" cy="79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Node.js</a:t>
            </a:r>
            <a:r>
              <a:rPr lang="en-US" dirty="0"/>
              <a:t>" course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/>
              <a:t>Take the HTML &amp; JavaScript courses at SoftUni first</a:t>
            </a:r>
            <a:r>
              <a:rPr lang="bg-BG" dirty="0"/>
              <a:t>: </a:t>
            </a:r>
            <a:br>
              <a:rPr lang="en-US" dirty="0"/>
            </a:br>
            <a:r>
              <a:rPr lang="en-US" dirty="0">
                <a:hlinkClick r:id="rId2"/>
              </a:rPr>
              <a:t>https://softuni.bg/trainings/1271/web-fundamentals-html-css-november-2015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3"/>
              </a:rPr>
              <a:t>https://softuni.bg/trainings/1295/javascript-basics-january-2016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This course is OK for beginners, but requires previous coding skills</a:t>
            </a:r>
          </a:p>
          <a:p>
            <a:pPr>
              <a:spcBef>
                <a:spcPts val="1200"/>
              </a:spcBef>
            </a:pPr>
            <a:r>
              <a:rPr lang="en-US" dirty="0"/>
              <a:t>Requirements</a:t>
            </a:r>
          </a:p>
          <a:p>
            <a:pPr lvl="1"/>
            <a:r>
              <a:rPr lang="en-US" dirty="0"/>
              <a:t>HTML &amp; JS (ES 2016) coding skills – entry level</a:t>
            </a:r>
          </a:p>
          <a:p>
            <a:pPr lvl="1"/>
            <a:r>
              <a:rPr lang="en-US" dirty="0"/>
              <a:t>Computer English – entry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Not for Absolute Beginners</a:t>
            </a:r>
          </a:p>
        </p:txBody>
      </p:sp>
    </p:spTree>
    <p:extLst>
      <p:ext uri="{BB962C8B-B14F-4D97-AF65-F5344CB8AC3E}">
        <p14:creationId xmlns:p14="http://schemas.microsoft.com/office/powerpoint/2010/main" val="383534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Course Introduction</a:t>
            </a:r>
          </a:p>
          <a:p>
            <a:pPr>
              <a:lnSpc>
                <a:spcPct val="120000"/>
              </a:lnSpc>
            </a:pPr>
            <a:r>
              <a:rPr lang="en-US" dirty="0"/>
              <a:t>Introduction to Web Servers and HTTP</a:t>
            </a:r>
          </a:p>
          <a:p>
            <a:pPr>
              <a:lnSpc>
                <a:spcPct val="120000"/>
              </a:lnSpc>
            </a:pPr>
            <a:r>
              <a:rPr lang="en-US" dirty="0"/>
              <a:t>Introduction to Node.js</a:t>
            </a:r>
          </a:p>
          <a:p>
            <a:pPr>
              <a:lnSpc>
                <a:spcPct val="120000"/>
              </a:lnSpc>
            </a:pPr>
            <a:r>
              <a:rPr lang="en-US" dirty="0"/>
              <a:t>Node.js development tools</a:t>
            </a:r>
          </a:p>
          <a:p>
            <a:pPr>
              <a:lnSpc>
                <a:spcPct val="120000"/>
              </a:lnSpc>
            </a:pPr>
            <a:r>
              <a:rPr lang="en-US" dirty="0"/>
              <a:t>Node.js commonly used modules</a:t>
            </a:r>
          </a:p>
          <a:p>
            <a:pPr>
              <a:lnSpc>
                <a:spcPct val="120000"/>
              </a:lnSpc>
            </a:pPr>
            <a:r>
              <a:rPr lang="en-US" dirty="0"/>
              <a:t>MongoDB &amp; Mongoose</a:t>
            </a:r>
          </a:p>
          <a:p>
            <a:pPr>
              <a:lnSpc>
                <a:spcPct val="120000"/>
              </a:lnSpc>
            </a:pPr>
            <a:r>
              <a:rPr lang="en-US" dirty="0"/>
              <a:t>Express.js &amp; View Engines</a:t>
            </a:r>
          </a:p>
          <a:p>
            <a:pPr>
              <a:lnSpc>
                <a:spcPct val="120000"/>
              </a:lnSpc>
            </a:pPr>
            <a:r>
              <a:rPr lang="en-US" dirty="0"/>
              <a:t>Architecture &amp; Code Styling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822289" y="4992711"/>
            <a:ext cx="1251879" cy="125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Kostadinov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Training Manager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JavaScript Training Lead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Programmed as a hobby since high school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Developed a resource-sharing website during his university years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include astronomy and game development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645828"/>
            <a:ext cx="2800610" cy="280061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7592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Kiril Kirilov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Techinal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Involved with programming since 11</a:t>
            </a:r>
            <a:r>
              <a:rPr lang="en-US" sz="3200" baseline="30000" noProof="1"/>
              <a:t>th</a:t>
            </a:r>
            <a:r>
              <a:rPr lang="en-US" sz="3200" noProof="1"/>
              <a:t> grade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Recently interested in web development with 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Currently studying Math &amp; Informatics at the University of Sofia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592" y="1645828"/>
            <a:ext cx="2804344" cy="2804344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3368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Hristian Hristov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Assistant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Passionate about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Freelance Web Developer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Finished Train the Trainers with top results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1592" y="1645828"/>
            <a:ext cx="2804344" cy="2882046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8470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Express.js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accent1"/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accent1"/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accent1"/>
                </a:solidFill>
                <a:latin typeface="Consolas" pitchFamily="49" charset="0"/>
              </a:rPr>
              <a:t>40</a:t>
            </a:r>
            <a:r>
              <a:rPr lang="en-US" dirty="0">
                <a:solidFill>
                  <a:schemeClr val="accent1"/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accent1"/>
                </a:solidFill>
              </a:rPr>
              <a:t>50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exam: 6 hours</a:t>
            </a:r>
          </a:p>
          <a:p>
            <a:pPr>
              <a:lnSpc>
                <a:spcPct val="114000"/>
              </a:lnSpc>
              <a:spcBef>
                <a:spcPts val="3000"/>
              </a:spcBef>
            </a:pPr>
            <a:r>
              <a:rPr lang="en-US" dirty="0"/>
              <a:t>Timeframe: Sep – Oct 2017</a:t>
            </a:r>
          </a:p>
          <a:p>
            <a:pPr>
              <a:lnSpc>
                <a:spcPct val="114000"/>
              </a:lnSpc>
            </a:pPr>
            <a:r>
              <a:rPr lang="en-US" dirty="0"/>
              <a:t>Final Exam: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22 Oct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r>
              <a:rPr lang="en-US" dirty="0"/>
              <a:t>Course Objectives</a:t>
            </a:r>
          </a:p>
          <a:p>
            <a:r>
              <a:rPr lang="en-US" dirty="0"/>
              <a:t>Course Program</a:t>
            </a:r>
          </a:p>
          <a:p>
            <a:r>
              <a:rPr lang="en-US" dirty="0"/>
              <a:t>Trainers Team</a:t>
            </a:r>
          </a:p>
          <a:p>
            <a:r>
              <a:rPr lang="en-US" dirty="0"/>
              <a:t>Course Schedule</a:t>
            </a:r>
          </a:p>
          <a:p>
            <a:r>
              <a:rPr lang="en-US" dirty="0"/>
              <a:t>Exams and Evaluation</a:t>
            </a:r>
          </a:p>
          <a:p>
            <a:r>
              <a:rPr lang="en-US" dirty="0"/>
              <a:t>Learning Resources</a:t>
            </a:r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6" name="Picture 5" descr="http://icons.iconseeker.com/png/fullsize/slika-10-location-icons/location-http-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3104067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Express.js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exam – 90%</a:t>
            </a:r>
          </a:p>
          <a:p>
            <a:r>
              <a:rPr lang="en-US" dirty="0"/>
              <a:t>Exercise submissions – 10%</a:t>
            </a:r>
          </a:p>
          <a:p>
            <a:r>
              <a:rPr lang="en-US" dirty="0"/>
              <a:t>Presence in class – bonus up to 5%</a:t>
            </a:r>
          </a:p>
          <a:p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1812" y="14478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2573863" y="4521272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live workshop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Uploaded in the course Web site</a:t>
            </a:r>
          </a:p>
          <a:p>
            <a:pPr>
              <a:spcBef>
                <a:spcPts val="12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1 week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After submission, </a:t>
            </a:r>
            <a:r>
              <a:rPr lang="en-US" dirty="0">
                <a:solidFill>
                  <a:schemeClr val="accent1"/>
                </a:solidFill>
              </a:rPr>
              <a:t>evaluate others' 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softuni.bg/courses/express-js-fundamentals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softuni.bg/forum/categories/107/js-web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fb.com/groups/1928327167440858/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2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Software Technologies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1"/>
                </a:solidFill>
              </a:rPr>
              <a:t>Node.js </a:t>
            </a:r>
            <a:r>
              <a:rPr lang="en-US" dirty="0"/>
              <a:t>(Current Version) - </a:t>
            </a:r>
            <a:r>
              <a:rPr lang="en-US" dirty="0">
                <a:hlinkClick r:id="rId3"/>
              </a:rPr>
              <a:t>https://nodejs.org/en/download/</a:t>
            </a:r>
            <a:r>
              <a:rPr lang="en-US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1"/>
                </a:solidFill>
              </a:rPr>
              <a:t>MongoDB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https://www.mongodb.com/download-center</a:t>
            </a:r>
            <a:r>
              <a:rPr lang="en-US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1"/>
                </a:solidFill>
              </a:rPr>
              <a:t>Visual Studio</a:t>
            </a:r>
            <a:r>
              <a:rPr lang="bg-BG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Code </a:t>
            </a:r>
            <a:r>
              <a:rPr lang="en-US" dirty="0"/>
              <a:t>– </a:t>
            </a:r>
            <a:r>
              <a:rPr lang="en-US" dirty="0">
                <a:hlinkClick r:id="rId5"/>
              </a:rPr>
              <a:t>https://www.visualstudio.com</a:t>
            </a:r>
            <a:r>
              <a:rPr lang="en-US" dirty="0"/>
              <a:t> </a:t>
            </a:r>
          </a:p>
          <a:p>
            <a:pPr marL="377887" lvl="1" indent="0">
              <a:lnSpc>
                <a:spcPct val="110000"/>
              </a:lnSpc>
              <a:buNone/>
            </a:pPr>
            <a:r>
              <a:rPr lang="en-US" dirty="0"/>
              <a:t>or</a:t>
            </a:r>
          </a:p>
          <a:p>
            <a:pPr lvl="1">
              <a:lnSpc>
                <a:spcPct val="110000"/>
              </a:lnSpc>
            </a:pPr>
            <a:r>
              <a:rPr lang="en-US" noProof="1">
                <a:solidFill>
                  <a:schemeClr val="accent1"/>
                </a:solidFill>
              </a:rPr>
              <a:t>WebStorm</a:t>
            </a:r>
            <a:r>
              <a:rPr lang="en-US" dirty="0"/>
              <a:t> – </a:t>
            </a:r>
            <a:r>
              <a:rPr lang="en-US" dirty="0">
                <a:hlinkClick r:id="rId6"/>
              </a:rPr>
              <a:t>https://jetbrains.com/webstorm/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End-to-end JavaScript Applications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57100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#express-</a:t>
            </a:r>
            <a:r>
              <a:rPr lang="en-US" sz="11500" b="1" dirty="0" err="1"/>
              <a:t>js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58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71600"/>
            <a:ext cx="12188825" cy="35814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Web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 Overview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912" y="1535811"/>
            <a:ext cx="4953000" cy="3036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3458045"/>
            <a:ext cx="4105275" cy="11139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462" y="3805281"/>
            <a:ext cx="4019550" cy="8946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612" y="1582884"/>
            <a:ext cx="1752600" cy="190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1669367"/>
            <a:ext cx="2133602" cy="213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0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JavaScript framework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coding, homework and projects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Express.js</a:t>
            </a:r>
          </a:p>
          <a:p>
            <a:pPr lvl="1"/>
            <a:r>
              <a:rPr lang="en-US" dirty="0"/>
              <a:t>Node.js, MongoDB, Express.js Web Server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React.js</a:t>
            </a:r>
          </a:p>
          <a:p>
            <a:pPr lvl="1"/>
            <a:r>
              <a:rPr lang="en-US" dirty="0"/>
              <a:t>React basics, JSX, components, Redux connection</a:t>
            </a:r>
          </a:p>
          <a:p>
            <a:r>
              <a:rPr lang="en-US" dirty="0"/>
              <a:t>Part III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Angular 2</a:t>
            </a:r>
          </a:p>
          <a:p>
            <a:pPr lvl="1"/>
            <a:r>
              <a:rPr lang="en-US" dirty="0"/>
              <a:t>Angular basics, TypeScript, Service and Dependency Injection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Web Module Goals</a:t>
            </a:r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Web Module at </a:t>
            </a:r>
            <a:r>
              <a:rPr lang="en-US" dirty="0" err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58203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Express.js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8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25-Sep-2017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22-Oct-2017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137076" y="2876043"/>
            <a:ext cx="2717642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Angular 2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8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21-Nov-2017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15-Dec-2017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28789" y="2876046"/>
            <a:ext cx="2765623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React.js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8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24-Oct-2017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19-Nov-2017</a:t>
            </a:r>
            <a:endParaRPr lang="bg-BG" sz="1800" dirty="0">
              <a:solidFill>
                <a:prstClr val="black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395314" y="2249541"/>
            <a:ext cx="113378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37651" y="199056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306407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094412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240313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62505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3194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003408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397410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700409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37410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616350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5912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78016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0921615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0226880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151662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897382" y="2876043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Winter Break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black"/>
                </a:solidFill>
              </a:rPr>
              <a:t>2 weeks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7278" y="1504890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25-Sep-2017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98812" y="1504890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24-Oct-2017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958740" y="1504890"/>
            <a:ext cx="1534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21-Nov-2017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624216" y="1504890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16-Dec-2016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79142" y="1504890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2-Jan-2018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295361" y="2876043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3 exams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2 ÷ 10 Jan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800" dirty="0">
                <a:solidFill>
                  <a:prstClr val="black"/>
                </a:solidFill>
              </a:rPr>
              <a:t>2018</a:t>
            </a:r>
          </a:p>
          <a:p>
            <a:pPr>
              <a:spcBef>
                <a:spcPts val="600"/>
              </a:spcBef>
            </a:pPr>
            <a:endParaRPr lang="bg-BG" sz="1600" dirty="0">
              <a:solidFill>
                <a:prstClr val="black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9532145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226880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44" grpId="0" animBg="1"/>
      <p:bldP spid="4" grpId="0"/>
      <p:bldP spid="48" grpId="0"/>
      <p:bldP spid="49" grpId="0"/>
      <p:bldP spid="50" grpId="0"/>
      <p:bldP spid="32" grpId="0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8714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Express.js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88549">
              <a:off x="1493219" y="3044821"/>
              <a:ext cx="6560812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Express.js </a:t>
              </a:r>
              <a:b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Fundamentals</a:t>
              </a: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581" y="236682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87001" y="1433512"/>
            <a:ext cx="1728788" cy="1728786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/>
              <a:t>Learn: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server fundamentals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HTTP fundamentals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Node.js &amp; Express.js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Non-relational databases (MongoDB)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MVC Architecture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End-to-end JavaScript applications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10213022" y="1335111"/>
            <a:ext cx="1251879" cy="1251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561">
            <a:off x="10428897" y="4662053"/>
            <a:ext cx="958979" cy="1394878"/>
          </a:xfrm>
          <a:prstGeom prst="roundRect">
            <a:avLst>
              <a:gd name="adj" fmla="val 6205"/>
            </a:avLst>
          </a:prstGeom>
        </p:spPr>
      </p:pic>
      <p:pic>
        <p:nvPicPr>
          <p:cNvPr id="102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8733059" y="1972816"/>
            <a:ext cx="1293030" cy="129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311" y="3286598"/>
            <a:ext cx="1164843" cy="11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482</TotalTime>
  <Words>979</Words>
  <Application>Microsoft Office PowerPoint</Application>
  <PresentationFormat>Custom</PresentationFormat>
  <Paragraphs>225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Express.js Fundamentals</vt:lpstr>
      <vt:lpstr>Table of Contents</vt:lpstr>
      <vt:lpstr>Have a Question?</vt:lpstr>
      <vt:lpstr>SoftUni Diamond Partners</vt:lpstr>
      <vt:lpstr>JavaScript Web</vt:lpstr>
      <vt:lpstr>JS Web Module Goals</vt:lpstr>
      <vt:lpstr>JS Web Module at SoftUni – Timeline</vt:lpstr>
      <vt:lpstr>Express.js Fundamentals</vt:lpstr>
      <vt:lpstr>Course Objectives</vt:lpstr>
      <vt:lpstr>Warning: Not for Absolute Beginners</vt:lpstr>
      <vt:lpstr>Course Topics</vt:lpstr>
      <vt:lpstr>The Trainers Team</vt:lpstr>
      <vt:lpstr>Trainers Team</vt:lpstr>
      <vt:lpstr>Trainers Team (2)</vt:lpstr>
      <vt:lpstr>Trainers Team (3)</vt:lpstr>
      <vt:lpstr>Express.js Fundamentals</vt:lpstr>
      <vt:lpstr>Training Duration and Schedule</vt:lpstr>
      <vt:lpstr>Why English?</vt:lpstr>
      <vt:lpstr>Your RFID Chip</vt:lpstr>
      <vt:lpstr>Express.js Fundamentals</vt:lpstr>
      <vt:lpstr>Scoring System for the Course</vt:lpstr>
      <vt:lpstr>Homework Assignments</vt:lpstr>
      <vt:lpstr>Resources</vt:lpstr>
      <vt:lpstr>Course Web Site, Forum and FB Group</vt:lpstr>
      <vt:lpstr>The Software Technologies Slides and Videos</vt:lpstr>
      <vt:lpstr>Recommended Software</vt:lpstr>
      <vt:lpstr>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</dc:title>
  <dc:subject>Software Development Course</dc:subject>
  <dc:creator>Software University Foundation</dc:creator>
  <cp:keywords>Expressjs, Software University, SoftUni, programming, coding, software development, education, training, course</cp:keywords>
  <dc:description>Software University Foundation - http://softuni.foundation/</dc:description>
  <cp:lastModifiedBy>Viktor Kostadinov</cp:lastModifiedBy>
  <cp:revision>76</cp:revision>
  <dcterms:created xsi:type="dcterms:W3CDTF">2014-01-02T17:00:34Z</dcterms:created>
  <dcterms:modified xsi:type="dcterms:W3CDTF">2017-09-25T14:50:23Z</dcterms:modified>
  <cp:category>JS, JavaScript, Node, Express,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